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76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4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zvan Valentin Marinescu" initials="RVM" lastIdx="1" clrIdx="0">
    <p:extLst>
      <p:ext uri="{19B8F6BF-5375-455C-9EA6-DF929625EA0E}">
        <p15:presenceInfo xmlns:p15="http://schemas.microsoft.com/office/powerpoint/2012/main" userId="a184f8c4514c0a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8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4"/>
    <p:restoredTop sz="96327"/>
  </p:normalViewPr>
  <p:slideViewPr>
    <p:cSldViewPr snapToGrid="0">
      <p:cViewPr>
        <p:scale>
          <a:sx n="155" d="100"/>
          <a:sy n="155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C73A0-B786-944D-9A8E-924F70112237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989FB-A956-314E-A580-F60FE951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6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D989FB-A956-314E-A580-F60FE9515D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4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CB7F-5E04-29C7-DFC8-F618AE690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" y="1122363"/>
            <a:ext cx="1175004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D45472-38B1-9DD6-BFD8-B6A7E58BC8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592" y="3602038"/>
            <a:ext cx="1175004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DF926-1440-03A4-7AB4-620D3A43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17F76-6387-B67F-FA4E-87F093DB5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5C3E5-30F0-4176-3F45-D5EE02A9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36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2A654-0F47-C65D-BEB9-F59A8DE3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88D03-4098-C146-396E-AE5E9B48C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60A2D-C20B-C6F9-F5DA-159DE4968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F5C7C-1FC1-CBED-FEF4-3D91D2EE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3BCBF-02A5-2818-7AD0-785093AB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2E1F1-0A46-6F3A-F0E1-92F002E1E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0C7D-271D-341A-AAE0-54A18694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7495C-FBB2-9DE1-761D-D0EC6BC85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E7732-3482-A27F-EF82-1F6BE5FD4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1DD8D-364E-4295-7908-200A507FD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8BFB-9A71-54A7-A536-177B42AF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90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34E42-854C-3869-B3AC-6009C8E5C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64322-1504-75E8-E929-E6A49E175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6FBA1-EAB0-3CC8-D68F-FBE3AF928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E78C3-25F6-D799-828E-66D435E4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27E3-90C5-54DA-784B-653FDDD9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7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54E9-EA87-21B2-BB47-CBF2DD13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F0691-377E-0FAB-2DD9-87C0EE547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78491-3B51-BD1F-642B-966728030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62DE9-6286-A12A-AF99-A039668E9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Razvan Marinescu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0914-A069-F8CA-717D-B3FA67BE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4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8737-85D2-A894-8172-D0F357F6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E04F5-F24F-0AB8-2442-6F2156803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87D5F-AB78-2FE2-E427-B8C177C0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D815C-8A98-8B27-6F47-83BFBBAB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AB669-11F3-2F9D-3253-0817E92E2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9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2F3B-B1C4-9D66-2F33-1E7CD7F9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3FAA-427E-3013-F8A8-41B98ED51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914400"/>
            <a:ext cx="6019801" cy="5521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17895-D9F6-F959-2370-CA3EF309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14400"/>
            <a:ext cx="6019800" cy="55211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3390D-23CC-666E-3913-402F4842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48A50-D7A2-7C2C-528C-5F18914F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7CA28-4ECF-8578-B596-D14EF9F6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71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2F3B-B1C4-9D66-2F33-1E7CD7F9C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3FAA-427E-3013-F8A8-41B98ED51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914400"/>
            <a:ext cx="6019801" cy="26700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17895-D9F6-F959-2370-CA3EF3092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914400"/>
            <a:ext cx="6019800" cy="26700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3390D-23CC-666E-3913-402F48420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48A50-D7A2-7C2C-528C-5F18914F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7CA28-4ECF-8578-B596-D14EF9F60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32E76A-DB59-5F5C-C418-7241BCAB49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239" y="3700272"/>
            <a:ext cx="6019801" cy="275539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4DE35E7-86F7-057F-EE71-A7FC63666E4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87440" y="3700272"/>
            <a:ext cx="6019800" cy="275539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6714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03734-0E9D-9525-2F69-1B9385BC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BC149-7D3C-448D-769B-AFD050E1E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0C465-D4F7-6F7F-213A-9EBDDFE19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B31FD6-9BA7-3A19-B34C-ACC68F9F1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F9F939-EC41-105E-4D4D-BE9111D0A1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57A7CD-F686-97B9-7119-B1919FA40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AA5D3D-0BE4-894E-5864-4979DF71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A242A9-9C22-DB32-D429-E84814EA3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9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DB79-A777-9346-C6AF-3596C456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8B98C-2BFC-23FE-70E3-9B6F3686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D7DB01-F60C-6CF0-E466-A44E2532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2E0EE-0795-3026-9559-529C49EB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0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09292-F9A6-B9CC-F192-F0BD5272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941CC-DFE3-520A-06E6-A35F1033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96F94-501D-A927-2555-0E4938F9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5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0B1E-B3EE-8755-7BC4-757E792B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0AA5-2DF2-ACC3-C331-D2637E676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280D7-9A8B-EB10-E079-889C2812C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3A261-D480-C6D1-8F09-472FFCD1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633-79B0-9140-9F3F-FD7441052882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616A3-0E4D-3072-6EFE-23CC0899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8681" y="657626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9FA58-2003-9B8D-08BD-8A44627B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478D6-E8E2-6F49-8122-CC685DF40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7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814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1D37F-EFDE-2498-D032-A6CAD5BC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0" y="64009"/>
            <a:ext cx="12002947" cy="775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07BFE-10E6-DAD2-2BCD-CBFD5F9C4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71" y="1041722"/>
            <a:ext cx="12002947" cy="5135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56570-0ADF-E35E-FCAE-4E8D4FB543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3084" y="65762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E5633-79B0-9140-9F3F-FD7441052882}" type="datetimeFigureOut">
              <a:rPr lang="en-US" smtClean="0"/>
              <a:t>2/24/24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32F44-55FA-9269-F70D-ED5ECC1BA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762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D478D6-E8E2-6F49-8122-CC685DF40E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977B03-B7A7-1185-9DCF-C1D7AA0ECA63}"/>
              </a:ext>
            </a:extLst>
          </p:cNvPr>
          <p:cNvCxnSpPr/>
          <p:nvPr userDrawn="1"/>
        </p:nvCxnSpPr>
        <p:spPr>
          <a:xfrm>
            <a:off x="0" y="867525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1635E7B-6610-0047-6F7D-A03DD0C999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469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6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4.mp4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6.mov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jpeg"/><Relationship Id="rId4" Type="http://schemas.openxmlformats.org/officeDocument/2006/relationships/video" Target="../media/media6.mov"/><Relationship Id="rId9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554C-E118-7AC8-7693-6F13B5F09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2" y="1219199"/>
            <a:ext cx="11750040" cy="1747058"/>
          </a:xfrm>
        </p:spPr>
        <p:txBody>
          <a:bodyPr>
            <a:normAutofit/>
          </a:bodyPr>
          <a:lstStyle/>
          <a:p>
            <a: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Brain Anatomy Inference with Differentiable MRI simulators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9D16B-4957-270B-E731-2151EC967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Razvan Marinescu</a:t>
            </a:r>
          </a:p>
          <a:p>
            <a:endParaRPr lang="en-US" dirty="0"/>
          </a:p>
          <a:p>
            <a:r>
              <a:rPr lang="en-US" dirty="0"/>
              <a:t>University of California, Santa Cruz</a:t>
            </a:r>
          </a:p>
        </p:txBody>
      </p:sp>
    </p:spTree>
    <p:extLst>
      <p:ext uri="{BB962C8B-B14F-4D97-AF65-F5344CB8AC3E}">
        <p14:creationId xmlns:p14="http://schemas.microsoft.com/office/powerpoint/2010/main" val="187742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5602-0101-7627-B152-E6B0BBC9A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contribution: once you have a differentiable simulator, how do you optimize a digital phantom?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344A-2BDD-B220-724E-D8BA87A8F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933" y="1041722"/>
            <a:ext cx="12002947" cy="5482646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Back-propagate the loss to the digital phantom</a:t>
            </a:r>
          </a:p>
          <a:p>
            <a:r>
              <a:rPr lang="en-US" dirty="0"/>
              <a:t>Inverse problem + ill-posed:</a:t>
            </a:r>
          </a:p>
          <a:p>
            <a:pPr lvl="1"/>
            <a:r>
              <a:rPr lang="en-US" dirty="0"/>
              <a:t>Forward process is a </a:t>
            </a:r>
            <a:r>
              <a:rPr lang="en-US" b="1" dirty="0"/>
              <a:t>projection</a:t>
            </a:r>
            <a:r>
              <a:rPr lang="en-US" dirty="0"/>
              <a:t> of the phantom on some space</a:t>
            </a:r>
          </a:p>
          <a:p>
            <a:pPr lvl="1"/>
            <a:r>
              <a:rPr lang="en-US" dirty="0"/>
              <a:t>Some MRI sequences are not sensitive to some tissues</a:t>
            </a:r>
          </a:p>
        </p:txBody>
      </p:sp>
      <p:pic>
        <p:nvPicPr>
          <p:cNvPr id="4" name="Picture 6" descr="Details are in the caption following the image">
            <a:extLst>
              <a:ext uri="{FF2B5EF4-FFF2-40B4-BE49-F238E27FC236}">
                <a16:creationId xmlns:a16="http://schemas.microsoft.com/office/drawing/2014/main" id="{48E7168C-F3DF-D717-952A-EF541F216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57179" r="79408" b="14267"/>
          <a:stretch/>
        </p:blipFill>
        <p:spPr bwMode="auto">
          <a:xfrm>
            <a:off x="3740584" y="1517997"/>
            <a:ext cx="1584229" cy="12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etails are in the caption following the image">
            <a:extLst>
              <a:ext uri="{FF2B5EF4-FFF2-40B4-BE49-F238E27FC236}">
                <a16:creationId xmlns:a16="http://schemas.microsoft.com/office/drawing/2014/main" id="{2485BC1F-51A9-D618-6A05-456B5C587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36" t="57478" r="4975" b="13968"/>
          <a:stretch/>
        </p:blipFill>
        <p:spPr bwMode="auto">
          <a:xfrm>
            <a:off x="9803533" y="1452096"/>
            <a:ext cx="954343" cy="122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348A3A-F5B6-2C9A-809C-AF4779826279}"/>
              </a:ext>
            </a:extLst>
          </p:cNvPr>
          <p:cNvCxnSpPr>
            <a:cxnSpLocks/>
          </p:cNvCxnSpPr>
          <p:nvPr/>
        </p:nvCxnSpPr>
        <p:spPr>
          <a:xfrm flipV="1">
            <a:off x="5502468" y="2045662"/>
            <a:ext cx="1738591" cy="2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B484F6-E2E6-D2A1-B31A-9D95F0D29EB9}"/>
              </a:ext>
            </a:extLst>
          </p:cNvPr>
          <p:cNvSpPr txBox="1"/>
          <p:nvPr/>
        </p:nvSpPr>
        <p:spPr>
          <a:xfrm>
            <a:off x="10972122" y="2437117"/>
            <a:ext cx="173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loss</a:t>
            </a:r>
          </a:p>
        </p:txBody>
      </p:sp>
      <p:pic>
        <p:nvPicPr>
          <p:cNvPr id="9" name="Picture 6" descr="Details are in the caption following the image">
            <a:extLst>
              <a:ext uri="{FF2B5EF4-FFF2-40B4-BE49-F238E27FC236}">
                <a16:creationId xmlns:a16="http://schemas.microsoft.com/office/drawing/2014/main" id="{0AE8A412-A9E9-5151-040C-680CC8FC1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36" t="57478" r="4975" b="13968"/>
          <a:stretch/>
        </p:blipFill>
        <p:spPr bwMode="auto">
          <a:xfrm>
            <a:off x="9803532" y="2980040"/>
            <a:ext cx="954343" cy="122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48A386E6-5A64-F16F-636C-3D20EED50618}"/>
              </a:ext>
            </a:extLst>
          </p:cNvPr>
          <p:cNvSpPr/>
          <p:nvPr/>
        </p:nvSpPr>
        <p:spPr>
          <a:xfrm>
            <a:off x="11042690" y="1765575"/>
            <a:ext cx="442210" cy="1826511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754A9-B2E3-94FE-CC3C-07A254787526}"/>
              </a:ext>
            </a:extLst>
          </p:cNvPr>
          <p:cNvSpPr txBox="1"/>
          <p:nvPr/>
        </p:nvSpPr>
        <p:spPr>
          <a:xfrm>
            <a:off x="5337557" y="1501350"/>
            <a:ext cx="2021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MRI simulator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E1F0E4-0C2F-1355-D459-CBBA3CD71DCE}"/>
              </a:ext>
            </a:extLst>
          </p:cNvPr>
          <p:cNvCxnSpPr/>
          <p:nvPr/>
        </p:nvCxnSpPr>
        <p:spPr>
          <a:xfrm>
            <a:off x="6431859" y="2047663"/>
            <a:ext cx="0" cy="6120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C26531-45A2-CD21-7135-5ACFB085E4AC}"/>
              </a:ext>
            </a:extLst>
          </p:cNvPr>
          <p:cNvSpPr txBox="1"/>
          <p:nvPr/>
        </p:nvSpPr>
        <p:spPr>
          <a:xfrm>
            <a:off x="5352035" y="2742088"/>
            <a:ext cx="229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params: TE, TR, flip angle,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5A7E27-11FD-336D-8615-7DA1D5E9A9B9}"/>
              </a:ext>
            </a:extLst>
          </p:cNvPr>
          <p:cNvSpPr txBox="1"/>
          <p:nvPr/>
        </p:nvSpPr>
        <p:spPr>
          <a:xfrm>
            <a:off x="4030008" y="1117887"/>
            <a:ext cx="1498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T1/T2/PD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7A9046-06E2-CEE9-9193-3C98C13D3DF8}"/>
              </a:ext>
            </a:extLst>
          </p:cNvPr>
          <p:cNvSpPr txBox="1"/>
          <p:nvPr/>
        </p:nvSpPr>
        <p:spPr>
          <a:xfrm>
            <a:off x="8969549" y="1061613"/>
            <a:ext cx="262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simulated T1-weighted</a:t>
            </a:r>
          </a:p>
        </p:txBody>
      </p:sp>
      <p:pic>
        <p:nvPicPr>
          <p:cNvPr id="20" name="Picture 19" descr="A colorful image of a brain&#10;&#10;Description automatically generated">
            <a:extLst>
              <a:ext uri="{FF2B5EF4-FFF2-40B4-BE49-F238E27FC236}">
                <a16:creationId xmlns:a16="http://schemas.microsoft.com/office/drawing/2014/main" id="{542D6FB9-0EF1-5AB0-EC2D-435BBE15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99" y="1409157"/>
            <a:ext cx="1033204" cy="133293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234021-CDAF-695F-3A55-764917EF36A6}"/>
              </a:ext>
            </a:extLst>
          </p:cNvPr>
          <p:cNvCxnSpPr>
            <a:cxnSpLocks/>
          </p:cNvCxnSpPr>
          <p:nvPr/>
        </p:nvCxnSpPr>
        <p:spPr>
          <a:xfrm>
            <a:off x="1021489" y="1536199"/>
            <a:ext cx="852252" cy="33199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55DE1BB-9CF3-4112-5E9B-9AA44C508AF8}"/>
              </a:ext>
            </a:extLst>
          </p:cNvPr>
          <p:cNvCxnSpPr>
            <a:cxnSpLocks/>
          </p:cNvCxnSpPr>
          <p:nvPr/>
        </p:nvCxnSpPr>
        <p:spPr>
          <a:xfrm flipV="1">
            <a:off x="994267" y="2150532"/>
            <a:ext cx="1151322" cy="31399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F2F7128-1CD7-7B3E-39B0-BA32CF756945}"/>
              </a:ext>
            </a:extLst>
          </p:cNvPr>
          <p:cNvSpPr/>
          <p:nvPr/>
        </p:nvSpPr>
        <p:spPr>
          <a:xfrm>
            <a:off x="1873741" y="1850192"/>
            <a:ext cx="271848" cy="3003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439764-FD3B-6AE8-4EA0-A223C643EED0}"/>
              </a:ext>
            </a:extLst>
          </p:cNvPr>
          <p:cNvSpPr txBox="1"/>
          <p:nvPr/>
        </p:nvSpPr>
        <p:spPr>
          <a:xfrm>
            <a:off x="108584" y="1512735"/>
            <a:ext cx="885683" cy="92333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GM</a:t>
            </a:r>
          </a:p>
          <a:p>
            <a:pPr algn="ctr"/>
            <a:r>
              <a:rPr lang="en-US" dirty="0"/>
              <a:t>% WM</a:t>
            </a:r>
          </a:p>
          <a:p>
            <a:pPr algn="ctr"/>
            <a:r>
              <a:rPr lang="en-US" dirty="0"/>
              <a:t>% CSF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5311CD-E43B-F778-6BF8-53CA6581E657}"/>
              </a:ext>
            </a:extLst>
          </p:cNvPr>
          <p:cNvCxnSpPr>
            <a:cxnSpLocks/>
          </p:cNvCxnSpPr>
          <p:nvPr/>
        </p:nvCxnSpPr>
        <p:spPr>
          <a:xfrm>
            <a:off x="2792624" y="2062308"/>
            <a:ext cx="75788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K-space - Radiology Cafe">
            <a:extLst>
              <a:ext uri="{FF2B5EF4-FFF2-40B4-BE49-F238E27FC236}">
                <a16:creationId xmlns:a16="http://schemas.microsoft.com/office/drawing/2014/main" id="{A1CBF969-3796-AB7B-903D-052EC9054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" t="25361" r="60119" b="24400"/>
          <a:stretch/>
        </p:blipFill>
        <p:spPr bwMode="auto">
          <a:xfrm>
            <a:off x="7501778" y="1441349"/>
            <a:ext cx="1178760" cy="122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9BCF91-0171-CDBE-0687-28D0ED52D47B}"/>
              </a:ext>
            </a:extLst>
          </p:cNvPr>
          <p:cNvCxnSpPr>
            <a:cxnSpLocks/>
          </p:cNvCxnSpPr>
          <p:nvPr/>
        </p:nvCxnSpPr>
        <p:spPr>
          <a:xfrm>
            <a:off x="8791830" y="2020681"/>
            <a:ext cx="901079" cy="113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780EC86-5973-040A-C728-F9DF9A7459F1}"/>
              </a:ext>
            </a:extLst>
          </p:cNvPr>
          <p:cNvSpPr txBox="1"/>
          <p:nvPr/>
        </p:nvSpPr>
        <p:spPr>
          <a:xfrm>
            <a:off x="9242369" y="4161938"/>
            <a:ext cx="2622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real T1-weighted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D94916-886D-6B38-0670-1DC8151DD293}"/>
              </a:ext>
            </a:extLst>
          </p:cNvPr>
          <p:cNvSpPr txBox="1"/>
          <p:nvPr/>
        </p:nvSpPr>
        <p:spPr>
          <a:xfrm>
            <a:off x="1222282" y="961864"/>
            <a:ext cx="210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Digital phantom</a:t>
            </a:r>
          </a:p>
        </p:txBody>
      </p:sp>
      <p:pic>
        <p:nvPicPr>
          <p:cNvPr id="7172" name="Picture 4" descr="Problem 2) Based on the relaxation parameters listed | Chegg.com">
            <a:extLst>
              <a:ext uri="{FF2B5EF4-FFF2-40B4-BE49-F238E27FC236}">
                <a16:creationId xmlns:a16="http://schemas.microsoft.com/office/drawing/2014/main" id="{FE5C8E68-89FC-AEDD-4524-6AD3BC642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749" y="2944297"/>
            <a:ext cx="2116226" cy="152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917A31-D19F-0E5E-8FB8-DDADFA3337B8}"/>
              </a:ext>
            </a:extLst>
          </p:cNvPr>
          <p:cNvCxnSpPr>
            <a:cxnSpLocks/>
          </p:cNvCxnSpPr>
          <p:nvPr/>
        </p:nvCxnSpPr>
        <p:spPr>
          <a:xfrm>
            <a:off x="3149079" y="2064143"/>
            <a:ext cx="0" cy="8346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DEDDDDD-B680-E29B-8713-2CE08D6B0E82}"/>
              </a:ext>
            </a:extLst>
          </p:cNvPr>
          <p:cNvSpPr txBox="1"/>
          <p:nvPr/>
        </p:nvSpPr>
        <p:spPr>
          <a:xfrm>
            <a:off x="7537182" y="1065367"/>
            <a:ext cx="1107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K-space</a:t>
            </a:r>
          </a:p>
        </p:txBody>
      </p:sp>
    </p:spTree>
    <p:extLst>
      <p:ext uri="{BB962C8B-B14F-4D97-AF65-F5344CB8AC3E}">
        <p14:creationId xmlns:p14="http://schemas.microsoft.com/office/powerpoint/2010/main" val="200321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5" grpId="0"/>
      <p:bldP spid="17" grpId="0"/>
      <p:bldP spid="18" grpId="0"/>
      <p:bldP spid="38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A671-BBC1-1286-72C2-FC0F7467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Results: we reconstructed patient-specific digital phantoms on the </a:t>
            </a:r>
            <a:r>
              <a:rPr lang="en-US" dirty="0" err="1"/>
              <a:t>Brainweb</a:t>
            </a:r>
            <a:r>
              <a:rPr lang="en-US" dirty="0"/>
              <a:t>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E5888-E780-9125-C5F8-EE4D7F2F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1041722"/>
            <a:ext cx="7087460" cy="513524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used 6 pulse sequences</a:t>
            </a:r>
            <a:r>
              <a:rPr lang="en-US" dirty="0">
                <a:sym typeface="Wingdings" pitchFamily="2" charset="2"/>
              </a:rPr>
              <a:t> </a:t>
            </a:r>
          </a:p>
          <a:p>
            <a:r>
              <a:rPr lang="en-US" dirty="0"/>
              <a:t>Can do it with only 1 sequence also, but the problem becomes more ill-posed.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mrzero_opt2.avi">
            <a:hlinkClick r:id="" action="ppaction://media"/>
            <a:extLst>
              <a:ext uri="{FF2B5EF4-FFF2-40B4-BE49-F238E27FC236}">
                <a16:creationId xmlns:a16="http://schemas.microsoft.com/office/drawing/2014/main" id="{18B4D3C2-A1B6-EB96-BCA4-DB25DA1BD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6875" y="914400"/>
            <a:ext cx="3962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2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rticles_animation_adv_cylinder.mp4">
            <a:hlinkClick r:id="" action="ppaction://media"/>
            <a:extLst>
              <a:ext uri="{FF2B5EF4-FFF2-40B4-BE49-F238E27FC236}">
                <a16:creationId xmlns:a16="http://schemas.microsoft.com/office/drawing/2014/main" id="{8398FA1E-FC13-9A9A-7402-0E0A110BC8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2507" y="1392195"/>
            <a:ext cx="3846583" cy="2884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BC8DF-8F6C-EB90-0E84-FFFACA14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Diffusion MRI?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7283D-D51E-52A1-9B9C-6CF4C4F9D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40" y="1165290"/>
            <a:ext cx="12002947" cy="5135241"/>
          </a:xfrm>
        </p:spPr>
        <p:txBody>
          <a:bodyPr/>
          <a:lstStyle/>
          <a:p>
            <a:r>
              <a:rPr lang="en-US" dirty="0"/>
              <a:t>Diffusion MRI simulators exist (e.g. </a:t>
            </a:r>
            <a:r>
              <a:rPr lang="en-US" dirty="0" err="1"/>
              <a:t>Disimpy</a:t>
            </a:r>
            <a:r>
              <a:rPr lang="en-US" dirty="0"/>
              <a:t>, </a:t>
            </a:r>
            <a:r>
              <a:rPr lang="en-US" dirty="0" err="1"/>
              <a:t>SpinDoctor</a:t>
            </a:r>
            <a:r>
              <a:rPr lang="en-US" dirty="0"/>
              <a:t>), but none are differentiable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are currently building a PDE-based diffusion MRI simulator that is differentiable (in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</p:txBody>
      </p:sp>
      <p:pic>
        <p:nvPicPr>
          <p:cNvPr id="5" name="Picture 4" descr="A graph showing a growth of a lizard&#10;&#10;Description automatically generated with medium confidence">
            <a:extLst>
              <a:ext uri="{FF2B5EF4-FFF2-40B4-BE49-F238E27FC236}">
                <a16:creationId xmlns:a16="http://schemas.microsoft.com/office/drawing/2014/main" id="{A0BE515B-B32A-1660-FF2D-F8A37CCED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518" y="1973265"/>
            <a:ext cx="3834713" cy="20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4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39278-3895-0C2D-F490-909277F5D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2: Implicit representations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4943A6-E72A-C073-A372-315A86A8B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9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55E8-5D85-C7D4-B6FA-FCE7A3C4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recent discovery: coordinate networks can learn implicit representations of scenes and perform efficient, real-time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D5E95-BDDE-05E7-FB39-EA342E8F1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194" name="Picture 2" descr="1805.11357] CocoNet: A Deep Neural Network for Mapping Pixel Coordinates to  Color Values">
            <a:extLst>
              <a:ext uri="{FF2B5EF4-FFF2-40B4-BE49-F238E27FC236}">
                <a16:creationId xmlns:a16="http://schemas.microsoft.com/office/drawing/2014/main" id="{92B51804-A5C1-D3D7-514C-21DB3881B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33" y="4195113"/>
            <a:ext cx="5161613" cy="247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0C628-BA62-3FCB-9201-8DB3676F7A46}"/>
              </a:ext>
            </a:extLst>
          </p:cNvPr>
          <p:cNvSpPr txBox="1"/>
          <p:nvPr/>
        </p:nvSpPr>
        <p:spPr>
          <a:xfrm>
            <a:off x="4397317" y="962469"/>
            <a:ext cx="3117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NERF, </a:t>
            </a:r>
            <a:r>
              <a:rPr lang="en-US" sz="2400" b="0" i="0" dirty="0">
                <a:effectLst/>
              </a:rPr>
              <a:t>Mildenhall, 2020</a:t>
            </a:r>
            <a:endParaRPr lang="en-US" sz="2400" dirty="0"/>
          </a:p>
        </p:txBody>
      </p:sp>
      <p:pic>
        <p:nvPicPr>
          <p:cNvPr id="8198" name="Picture 6" descr="fern">
            <a:extLst>
              <a:ext uri="{FF2B5EF4-FFF2-40B4-BE49-F238E27FC236}">
                <a16:creationId xmlns:a16="http://schemas.microsoft.com/office/drawing/2014/main" id="{23ABC569-468C-29C4-6CB7-8EC2D41FC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6" y="3941068"/>
            <a:ext cx="3572859" cy="267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D6978237-75DE-2D37-247E-57B83730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404" y="4515457"/>
            <a:ext cx="4127156" cy="227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CB1F6-99A2-2E6D-986E-DFCC79D80AD2}"/>
              </a:ext>
            </a:extLst>
          </p:cNvPr>
          <p:cNvSpPr txBox="1"/>
          <p:nvPr/>
        </p:nvSpPr>
        <p:spPr>
          <a:xfrm>
            <a:off x="5936529" y="4093075"/>
            <a:ext cx="617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Real-time NERF rendering on mobile devices (Rojas, 2023)</a:t>
            </a: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718B98D8-2236-C2F8-7AB8-F7BC624A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0" y="1404546"/>
            <a:ext cx="9989993" cy="253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2744-676F-B76F-D340-2BA28370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Gaussian Splatting is a very recent technique for 3D scene reconstruction</a:t>
            </a:r>
          </a:p>
        </p:txBody>
      </p:sp>
      <p:pic>
        <p:nvPicPr>
          <p:cNvPr id="4" name="gsp-bike.mp4">
            <a:hlinkClick r:id="" action="ppaction://media"/>
            <a:extLst>
              <a:ext uri="{FF2B5EF4-FFF2-40B4-BE49-F238E27FC236}">
                <a16:creationId xmlns:a16="http://schemas.microsoft.com/office/drawing/2014/main" id="{23C22921-E0D1-BAE1-E773-BC87AC7FDB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2451" y="1112104"/>
            <a:ext cx="5621071" cy="3161914"/>
          </a:xfrm>
        </p:spPr>
      </p:pic>
      <p:pic>
        <p:nvPicPr>
          <p:cNvPr id="5" name="gsp-garden.mp4">
            <a:hlinkClick r:id="" action="ppaction://media"/>
            <a:extLst>
              <a:ext uri="{FF2B5EF4-FFF2-40B4-BE49-F238E27FC236}">
                <a16:creationId xmlns:a16="http://schemas.microsoft.com/office/drawing/2014/main" id="{D77A427C-5DB6-7F85-CF42-0D069A3031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8480" y="1112104"/>
            <a:ext cx="5621181" cy="316191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469A433-32A5-B0CF-74DB-73C57B82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46" y="4575160"/>
            <a:ext cx="10560908" cy="211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6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5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2744-676F-B76F-D340-2BA28370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built a Gaussian Splatting model for CT novel view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4AF1A-9488-084D-9D37-A48DC84A0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1" y="1041722"/>
            <a:ext cx="12002947" cy="5672116"/>
          </a:xfrm>
        </p:spPr>
        <p:txBody>
          <a:bodyPr>
            <a:normAutofit/>
          </a:bodyPr>
          <a:lstStyle/>
          <a:p>
            <a:r>
              <a:rPr lang="en-US" dirty="0"/>
              <a:t>In CT we get projection views from multiple angles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learn a Gaussian Splatting model from sparse-view CT? </a:t>
            </a:r>
          </a:p>
          <a:p>
            <a:pPr lvl="1"/>
            <a:r>
              <a:rPr lang="en-US" dirty="0"/>
              <a:t>Equivalent in computer graphics: few viewing angles of a 3D scene.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46" name="Picture 6" descr="Low-dose CT Perfusion with Sparse-view Filtered Back Projection in Acute  Ischemic Stroke - ScienceDirect">
            <a:extLst>
              <a:ext uri="{FF2B5EF4-FFF2-40B4-BE49-F238E27FC236}">
                <a16:creationId xmlns:a16="http://schemas.microsoft.com/office/drawing/2014/main" id="{BBD4A610-E453-934E-A27D-E6450D952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84" y="1647567"/>
            <a:ext cx="5981440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9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40CAD-C4C1-EFF5-797B-7CD81EB1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Parkinson’s CT dataset (PPMI)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3DCC1-9578-4A4D-DDEC-E72E59B9F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1" y="947352"/>
            <a:ext cx="12002947" cy="5229612"/>
          </a:xfrm>
        </p:spPr>
        <p:txBody>
          <a:bodyPr/>
          <a:lstStyle/>
          <a:p>
            <a:r>
              <a:rPr lang="en-US" dirty="0"/>
              <a:t>Gaussian Splatting (50% of views / 360)             Standard ground truth (100%)	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Ultra-low dose (10%)</a:t>
            </a:r>
          </a:p>
          <a:p>
            <a:pPr lvl="8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ABCDB-1961-018C-1304-BC7A414C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786" y="4451630"/>
            <a:ext cx="2228100" cy="222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A63632-065F-7C62-4D0C-BC59A5FD2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86" y="1458315"/>
            <a:ext cx="2228100" cy="222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0C1AEB-0AF2-B2D0-A7F8-A7F2A1D33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798" y="1458315"/>
            <a:ext cx="2228099" cy="222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49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024114-CA20-D49D-B3CB-143C88510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B382E39-BEC8-C722-5167-796C9DF355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EA8CB-4756-9A82-A3F7-88D1F084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Extremely detailed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patient-specific</a:t>
            </a:r>
            <a:r>
              <a:rPr lang="en-US" dirty="0"/>
              <a:t> digital brain phantoms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05A7B-4D0E-00C2-FAB0-FDBD68DAA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1" y="1041722"/>
            <a:ext cx="5876499" cy="5135241"/>
          </a:xfrm>
        </p:spPr>
        <p:txBody>
          <a:bodyPr/>
          <a:lstStyle/>
          <a:p>
            <a:r>
              <a:rPr lang="en-US" dirty="0"/>
              <a:t>Derive phantoms for every subject in large brain datasets(ADNI, PPMI, AIBL)</a:t>
            </a:r>
          </a:p>
          <a:p>
            <a:r>
              <a:rPr lang="en-US" dirty="0"/>
              <a:t>Combine multiple modalities together: MRI, PET, CT, …</a:t>
            </a:r>
          </a:p>
          <a:p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D8DE923-7267-9F89-2D16-3D6F6380B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25" y="1041722"/>
            <a:ext cx="5281861" cy="566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19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B981-E008-E098-4590-17C491F0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of Magnetic Resonance Imaging in Neuroimaging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5C46-38B0-C960-BD34-038365FF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1" y="1041722"/>
            <a:ext cx="6545107" cy="5135241"/>
          </a:xfrm>
        </p:spPr>
        <p:txBody>
          <a:bodyPr>
            <a:normAutofit/>
          </a:bodyPr>
          <a:lstStyle/>
          <a:p>
            <a:r>
              <a:rPr lang="en-US" dirty="0"/>
              <a:t>See inside the brain, map and measure every neuron</a:t>
            </a:r>
          </a:p>
          <a:p>
            <a:pPr lvl="1"/>
            <a:r>
              <a:rPr lang="en-US" sz="2000" dirty="0"/>
              <a:t>Like histology, but </a:t>
            </a:r>
            <a:r>
              <a:rPr lang="en-US" sz="2000" i="1" dirty="0"/>
              <a:t>in-vivo!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Explainer: What is a neuron?">
            <a:extLst>
              <a:ext uri="{FF2B5EF4-FFF2-40B4-BE49-F238E27FC236}">
                <a16:creationId xmlns:a16="http://schemas.microsoft.com/office/drawing/2014/main" id="{949B0663-6DE5-2F9C-D346-C0B1B6566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295" y="988058"/>
            <a:ext cx="4663299" cy="262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me regions of your brain can communicate faster as you age | New Scientist">
            <a:extLst>
              <a:ext uri="{FF2B5EF4-FFF2-40B4-BE49-F238E27FC236}">
                <a16:creationId xmlns:a16="http://schemas.microsoft.com/office/drawing/2014/main" id="{2D79A905-9A7A-CC1B-7656-49131AAB1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643" y="3749958"/>
            <a:ext cx="2923951" cy="292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ervous system histology Flashcards | Quizlet">
            <a:extLst>
              <a:ext uri="{FF2B5EF4-FFF2-40B4-BE49-F238E27FC236}">
                <a16:creationId xmlns:a16="http://schemas.microsoft.com/office/drawing/2014/main" id="{3805032E-1CA6-0BE7-B04F-0E87E522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3" y="2662700"/>
            <a:ext cx="5133249" cy="371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1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461B-F65E-9FD6-DB97-195864ED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MRI sequence to achieve downstream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7CDC9-671B-4789-2404-E51CCFC93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e.g. Hippocampal subfields segmentation, AD detection</a:t>
            </a:r>
          </a:p>
        </p:txBody>
      </p:sp>
      <p:pic>
        <p:nvPicPr>
          <p:cNvPr id="5" name="cw_knuckle_walk-2.mov" descr="cw_knuckle_walk-2.mov">
            <a:extLst>
              <a:ext uri="{FF2B5EF4-FFF2-40B4-BE49-F238E27FC236}">
                <a16:creationId xmlns:a16="http://schemas.microsoft.com/office/drawing/2014/main" id="{D2AB6D06-0A69-E6C7-AF06-FB7567B4899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1636" y="1417998"/>
            <a:ext cx="2681166" cy="2457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knuckle_walk_ws-1.mov" descr="knuckle_walk_ws-1.mov">
            <a:extLst>
              <a:ext uri="{FF2B5EF4-FFF2-40B4-BE49-F238E27FC236}">
                <a16:creationId xmlns:a16="http://schemas.microsoft.com/office/drawing/2014/main" id="{71E7265D-AD41-EE09-7AE6-3C367B35BAB4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14697" y="4051572"/>
            <a:ext cx="4787831" cy="2668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 descr="Details are in the caption following the image">
            <a:extLst>
              <a:ext uri="{FF2B5EF4-FFF2-40B4-BE49-F238E27FC236}">
                <a16:creationId xmlns:a16="http://schemas.microsoft.com/office/drawing/2014/main" id="{EF9050D4-9DA4-D541-BD02-E7A9E5854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57179" r="79408" b="14267"/>
          <a:stretch/>
        </p:blipFill>
        <p:spPr bwMode="auto">
          <a:xfrm>
            <a:off x="505466" y="2432397"/>
            <a:ext cx="1584229" cy="128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B411F0-1764-59A7-0A4F-38B4444715C1}"/>
              </a:ext>
            </a:extLst>
          </p:cNvPr>
          <p:cNvCxnSpPr>
            <a:cxnSpLocks/>
          </p:cNvCxnSpPr>
          <p:nvPr/>
        </p:nvCxnSpPr>
        <p:spPr>
          <a:xfrm flipV="1">
            <a:off x="2267350" y="2960062"/>
            <a:ext cx="1738591" cy="20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4584BE-D4A0-54F3-4720-26B1E74713B3}"/>
              </a:ext>
            </a:extLst>
          </p:cNvPr>
          <p:cNvSpPr txBox="1"/>
          <p:nvPr/>
        </p:nvSpPr>
        <p:spPr>
          <a:xfrm>
            <a:off x="2102439" y="2415750"/>
            <a:ext cx="2021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MRI simulator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14771A-972B-44A7-D7BB-6287E9B23D66}"/>
              </a:ext>
            </a:extLst>
          </p:cNvPr>
          <p:cNvSpPr txBox="1"/>
          <p:nvPr/>
        </p:nvSpPr>
        <p:spPr>
          <a:xfrm>
            <a:off x="2116917" y="3656488"/>
            <a:ext cx="229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params: TE, TR, flip angle,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E3663-5E0A-E2C4-1BB1-0AAAEDAAF666}"/>
              </a:ext>
            </a:extLst>
          </p:cNvPr>
          <p:cNvSpPr txBox="1"/>
          <p:nvPr/>
        </p:nvSpPr>
        <p:spPr>
          <a:xfrm>
            <a:off x="794890" y="2032287"/>
            <a:ext cx="1498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T1/T2/PD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0C0E4E-E9D6-AC3F-A75E-7C07AFF03C7E}"/>
              </a:ext>
            </a:extLst>
          </p:cNvPr>
          <p:cNvCxnSpPr/>
          <p:nvPr/>
        </p:nvCxnSpPr>
        <p:spPr>
          <a:xfrm>
            <a:off x="3128486" y="2967796"/>
            <a:ext cx="0" cy="6120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MRI - Parkside Hospital">
            <a:extLst>
              <a:ext uri="{FF2B5EF4-FFF2-40B4-BE49-F238E27FC236}">
                <a16:creationId xmlns:a16="http://schemas.microsoft.com/office/drawing/2014/main" id="{48A158D0-4A72-CD65-B443-728A2CAC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905" y="4623287"/>
            <a:ext cx="2664278" cy="177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close-up of a brain scan&#10;&#10;Description automatically generated">
            <a:extLst>
              <a:ext uri="{FF2B5EF4-FFF2-40B4-BE49-F238E27FC236}">
                <a16:creationId xmlns:a16="http://schemas.microsoft.com/office/drawing/2014/main" id="{8D1D001C-6B78-7F81-687E-3EF7C64143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3172" y="2287290"/>
            <a:ext cx="3046627" cy="144381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0F17CE-18F2-B4B3-E9D2-E498693CF834}"/>
              </a:ext>
            </a:extLst>
          </p:cNvPr>
          <p:cNvCxnSpPr>
            <a:cxnSpLocks/>
          </p:cNvCxnSpPr>
          <p:nvPr/>
        </p:nvCxnSpPr>
        <p:spPr>
          <a:xfrm>
            <a:off x="5494637" y="3021012"/>
            <a:ext cx="726600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6" name="Picture 8" descr="U-Net Explained: Understanding its Image Segmentation Architecture | by  Conor O'Sullivan | Towards Data Science">
            <a:extLst>
              <a:ext uri="{FF2B5EF4-FFF2-40B4-BE49-F238E27FC236}">
                <a16:creationId xmlns:a16="http://schemas.microsoft.com/office/drawing/2014/main" id="{9364F163-923B-0585-0586-1E8CEA53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66" y="1573235"/>
            <a:ext cx="1575238" cy="6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4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6F1-E1D4-61F9-22C0-088A1381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Compressed sensing using generative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035D-A9CF-F252-51E0-EBCE46785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1" y="1041722"/>
            <a:ext cx="6584953" cy="513524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Learn generative models (diffusion models) over the distribution of brain phantoms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Powerful compressed sensing using the generative model as a </a:t>
            </a:r>
            <a:r>
              <a:rPr lang="en-US" dirty="0">
                <a:solidFill>
                  <a:srgbClr val="FF0000"/>
                </a:solidFill>
              </a:rPr>
              <a:t>prior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=&gt; Significant leap forward towards the MRI dream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7F2804-4596-3155-7C40-33E5954C3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4"/>
          <a:stretch/>
        </p:blipFill>
        <p:spPr bwMode="auto">
          <a:xfrm>
            <a:off x="7616884" y="1246884"/>
            <a:ext cx="3207635" cy="481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9D51789-D28C-2828-11D7-7163B4CC2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84" y="1246883"/>
            <a:ext cx="4490233" cy="481693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1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B981-E008-E098-4590-17C491F0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dream of Magnetic Resonance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A5C46-38B0-C960-BD34-038365FF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1" y="1041722"/>
            <a:ext cx="6545107" cy="5135241"/>
          </a:xfrm>
        </p:spPr>
        <p:txBody>
          <a:bodyPr>
            <a:normAutofit/>
          </a:bodyPr>
          <a:lstStyle/>
          <a:p>
            <a:r>
              <a:rPr lang="en-US" dirty="0"/>
              <a:t>Detect sophisticated disease biomarkers at different scales</a:t>
            </a:r>
          </a:p>
          <a:p>
            <a:pPr lvl="1"/>
            <a:r>
              <a:rPr lang="en-US" dirty="0"/>
              <a:t>High-level: subtle boundaries between structures, sub-structures, cortical layers, …</a:t>
            </a:r>
          </a:p>
          <a:p>
            <a:pPr lvl="1"/>
            <a:r>
              <a:rPr lang="en-US" dirty="0"/>
              <a:t>Low-level: De-myelination, axonal degeneration, </a:t>
            </a:r>
          </a:p>
          <a:p>
            <a:pPr lvl="1"/>
            <a:r>
              <a:rPr lang="en-US" dirty="0"/>
              <a:t>Detailed mapping of </a:t>
            </a:r>
            <a:r>
              <a:rPr lang="en-US" dirty="0" err="1"/>
              <a:t>tumour</a:t>
            </a:r>
            <a:r>
              <a:rPr lang="en-US" dirty="0"/>
              <a:t> macro-/micro-environments</a:t>
            </a:r>
          </a:p>
          <a:p>
            <a:pPr lvl="1"/>
            <a:r>
              <a:rPr lang="en-US" dirty="0"/>
              <a:t>Direct, noise-free measures of functional activity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30" name="Picture 6" descr="Cancers | Free Full-Text | The Tumor Microenvironment of Medulloblastoma:  An Intricate Multicellular Network with Therapeutic Potential">
            <a:extLst>
              <a:ext uri="{FF2B5EF4-FFF2-40B4-BE49-F238E27FC236}">
                <a16:creationId xmlns:a16="http://schemas.microsoft.com/office/drawing/2014/main" id="{0E09B967-8D32-2AA3-2755-D8AEF1522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82" y="2617084"/>
            <a:ext cx="4814725" cy="399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igh-field MRI of brain cortical substructure based on signal phase | PNAS">
            <a:extLst>
              <a:ext uri="{FF2B5EF4-FFF2-40B4-BE49-F238E27FC236}">
                <a16:creationId xmlns:a16="http://schemas.microsoft.com/office/drawing/2014/main" id="{27D47D12-6430-958B-58F6-2D766C98A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52" t="11490" r="23581"/>
          <a:stretch/>
        </p:blipFill>
        <p:spPr bwMode="auto">
          <a:xfrm>
            <a:off x="8795723" y="64009"/>
            <a:ext cx="1847114" cy="245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gnal quality as Achilles' heel of graph theory in functional magnetic  resonance imaging in multiple sclerosis | Scientific Reports">
            <a:extLst>
              <a:ext uri="{FF2B5EF4-FFF2-40B4-BE49-F238E27FC236}">
                <a16:creationId xmlns:a16="http://schemas.microsoft.com/office/drawing/2014/main" id="{75FE345C-F52C-4711-E541-0FCEEE40C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87"/>
          <a:stretch/>
        </p:blipFill>
        <p:spPr bwMode="auto">
          <a:xfrm>
            <a:off x="2065118" y="4613974"/>
            <a:ext cx="4040525" cy="20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8D473F-B784-C637-0DCF-46902F2F3DB7}"/>
              </a:ext>
            </a:extLst>
          </p:cNvPr>
          <p:cNvSpPr txBox="1">
            <a:spLocks/>
          </p:cNvSpPr>
          <p:nvPr/>
        </p:nvSpPr>
        <p:spPr>
          <a:xfrm>
            <a:off x="6796214" y="1041723"/>
            <a:ext cx="5382230" cy="381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Tumor environment can be mapped, but only to some extent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50F12-B9A2-291D-F084-251A750E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MRI technology has multiple shortcomings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D1B2A-0963-631F-1B73-F3291C6B8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1041722"/>
            <a:ext cx="6634380" cy="51352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Detection of cortical layers is difficult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</a:t>
            </a:r>
          </a:p>
        </p:txBody>
      </p:sp>
      <p:pic>
        <p:nvPicPr>
          <p:cNvPr id="4100" name="Picture 4" descr="Normal 3T brain MRI from a 14-year-old female with seizures. a Coronal T2WI (TR/TE ms, 6170/95) depicts mesial temporal anatomy with normal hippocampal rotation bilaterally (CA, cornu ammonis; PHG, parahippocampal gyrus). b Sagittal T1WI (TR/TE/TI ms, 1900/3/900) shows the morphology of normally rotated hippocampus with subcomponents defined by long axis location and contour changes">
            <a:extLst>
              <a:ext uri="{FF2B5EF4-FFF2-40B4-BE49-F238E27FC236}">
                <a16:creationId xmlns:a16="http://schemas.microsoft.com/office/drawing/2014/main" id="{FD07140D-E413-3CDE-1E08-2C0C34314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18" y="1521658"/>
            <a:ext cx="4256456" cy="211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4115C2-4449-0053-E79D-9D3226A97763}"/>
              </a:ext>
            </a:extLst>
          </p:cNvPr>
          <p:cNvSpPr txBox="1"/>
          <p:nvPr/>
        </p:nvSpPr>
        <p:spPr>
          <a:xfrm>
            <a:off x="1169771" y="3577306"/>
            <a:ext cx="482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3T scan of 14-year old female with seizures</a:t>
            </a:r>
          </a:p>
        </p:txBody>
      </p:sp>
      <p:pic>
        <p:nvPicPr>
          <p:cNvPr id="4102" name="Picture 6" descr="3 Tesla intraoperative MRI for brain tumor surgery - Ginat - 2014 - Journal  of Magnetic Resonance Imaging - Wiley Online Library">
            <a:extLst>
              <a:ext uri="{FF2B5EF4-FFF2-40B4-BE49-F238E27FC236}">
                <a16:creationId xmlns:a16="http://schemas.microsoft.com/office/drawing/2014/main" id="{26B5A172-ACF3-E3B7-0811-BF5355A05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219" y="2015422"/>
            <a:ext cx="3650220" cy="22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ignal-to-Noise Ratio (SNR) in MRI | Factors affecting SNR">
            <a:extLst>
              <a:ext uri="{FF2B5EF4-FFF2-40B4-BE49-F238E27FC236}">
                <a16:creationId xmlns:a16="http://schemas.microsoft.com/office/drawing/2014/main" id="{9A088586-9901-7325-8C2C-BB5072C7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6" y="4495943"/>
            <a:ext cx="4884160" cy="236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306184-4A0A-2DDA-10E2-6520C4CD1A22}"/>
              </a:ext>
            </a:extLst>
          </p:cNvPr>
          <p:cNvSpPr txBox="1">
            <a:spLocks/>
          </p:cNvSpPr>
          <p:nvPr/>
        </p:nvSpPr>
        <p:spPr>
          <a:xfrm>
            <a:off x="256572" y="4084714"/>
            <a:ext cx="6634380" cy="775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          Hard to achieve high SNR in fMRI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04AEB2-FC5E-B421-8563-D8E8C72CC3F3}"/>
              </a:ext>
            </a:extLst>
          </p:cNvPr>
          <p:cNvSpPr txBox="1">
            <a:spLocks/>
          </p:cNvSpPr>
          <p:nvPr/>
        </p:nvSpPr>
        <p:spPr>
          <a:xfrm>
            <a:off x="7662219" y="5226169"/>
            <a:ext cx="4294836" cy="77550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far from mapping individual neurons!</a:t>
            </a:r>
          </a:p>
        </p:txBody>
      </p:sp>
    </p:spTree>
    <p:extLst>
      <p:ext uri="{BB962C8B-B14F-4D97-AF65-F5344CB8AC3E}">
        <p14:creationId xmlns:p14="http://schemas.microsoft.com/office/powerpoint/2010/main" val="403817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E5890-1448-B3A4-9548-14C50EBF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can help reconstruct MRI scans and infer underlying anatomy and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48994-4996-4783-4718-A17674C237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Recon from (</a:t>
            </a:r>
            <a:r>
              <a:rPr lang="en-US" dirty="0" err="1"/>
              <a:t>undersampled</a:t>
            </a:r>
            <a:r>
              <a:rPr lang="en-US" dirty="0"/>
              <a:t>) k-space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6CD161-C061-2220-4BC9-2575BF89D7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Estimation of quantitative T1/T2/PD maps</a:t>
            </a:r>
          </a:p>
          <a:p>
            <a:endParaRPr lang="en-US" dirty="0"/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3C136C94-215A-5D64-18E3-2CC8B3F08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2" t="52079"/>
          <a:stretch/>
        </p:blipFill>
        <p:spPr bwMode="auto">
          <a:xfrm>
            <a:off x="757880" y="1986205"/>
            <a:ext cx="4226011" cy="2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9E471B9-3F28-4ECA-7D7D-0AA2BCCDE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91" y="1986205"/>
            <a:ext cx="5461557" cy="21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14B204-74C5-1B78-5598-8CD52DB77438}"/>
              </a:ext>
            </a:extLst>
          </p:cNvPr>
          <p:cNvSpPr txBox="1"/>
          <p:nvPr/>
        </p:nvSpPr>
        <p:spPr>
          <a:xfrm>
            <a:off x="1161535" y="4258962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AUTOMAP (Zhu et al, Nature 2018)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1A879E-C9E8-A62C-F1F1-543085320A64}"/>
              </a:ext>
            </a:extLst>
          </p:cNvPr>
          <p:cNvSpPr txBox="1"/>
          <p:nvPr/>
        </p:nvSpPr>
        <p:spPr>
          <a:xfrm>
            <a:off x="7150443" y="4195369"/>
            <a:ext cx="388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Qiu</a:t>
            </a:r>
            <a:r>
              <a:rPr lang="en-US" dirty="0"/>
              <a:t> et al, MRM, 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E2F74-FBE0-CDE4-24E3-963AA6AC1D79}"/>
              </a:ext>
            </a:extLst>
          </p:cNvPr>
          <p:cNvSpPr txBox="1"/>
          <p:nvPr/>
        </p:nvSpPr>
        <p:spPr>
          <a:xfrm>
            <a:off x="403654" y="5428735"/>
            <a:ext cx="11294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However, why reconstruct only T1/T2-weighted scans, or quantitative T1/T2 maps. Why not reconstruct entire </a:t>
            </a:r>
            <a:r>
              <a:rPr lang="en-US" sz="2400" b="1" dirty="0">
                <a:solidFill>
                  <a:srgbClr val="FF0000"/>
                </a:solidFill>
              </a:rPr>
              <a:t>digital brain phantoms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9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A103-11B3-70D1-530D-5FCCEAD9D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Achieving the MRI dream: digital brain phantoms</a:t>
            </a:r>
          </a:p>
        </p:txBody>
      </p:sp>
      <p:pic>
        <p:nvPicPr>
          <p:cNvPr id="5" name="Content Placeholder 4" descr="A close-up of a brain&#10;&#10;Description automatically generated">
            <a:extLst>
              <a:ext uri="{FF2B5EF4-FFF2-40B4-BE49-F238E27FC236}">
                <a16:creationId xmlns:a16="http://schemas.microsoft.com/office/drawing/2014/main" id="{DE49D410-871B-6364-924E-15351C87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4865" y="1392366"/>
            <a:ext cx="2641600" cy="2273300"/>
          </a:xfrm>
        </p:spPr>
      </p:pic>
      <p:pic>
        <p:nvPicPr>
          <p:cNvPr id="7" name="Picture 6" descr="A white sign with black text&#10;&#10;Description automatically generated">
            <a:extLst>
              <a:ext uri="{FF2B5EF4-FFF2-40B4-BE49-F238E27FC236}">
                <a16:creationId xmlns:a16="http://schemas.microsoft.com/office/drawing/2014/main" id="{CCC85ACA-58C9-E3CF-628C-2FB810B13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5" r="7161"/>
          <a:stretch/>
        </p:blipFill>
        <p:spPr>
          <a:xfrm>
            <a:off x="6977449" y="2466891"/>
            <a:ext cx="2042983" cy="3683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7B4DE9-8CF1-EF68-8958-CA60B368E86B}"/>
              </a:ext>
            </a:extLst>
          </p:cNvPr>
          <p:cNvCxnSpPr>
            <a:cxnSpLocks/>
          </p:cNvCxnSpPr>
          <p:nvPr/>
        </p:nvCxnSpPr>
        <p:spPr>
          <a:xfrm flipV="1">
            <a:off x="6911546" y="2166551"/>
            <a:ext cx="3814119" cy="3624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E6A10A-9896-270E-6A43-D52C37942D0B}"/>
              </a:ext>
            </a:extLst>
          </p:cNvPr>
          <p:cNvCxnSpPr>
            <a:cxnSpLocks/>
          </p:cNvCxnSpPr>
          <p:nvPr/>
        </p:nvCxnSpPr>
        <p:spPr>
          <a:xfrm flipV="1">
            <a:off x="9127524" y="2466891"/>
            <a:ext cx="1869989" cy="35467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5974AEB-CE8D-CEAC-2D45-46A7C71E2BEE}"/>
              </a:ext>
            </a:extLst>
          </p:cNvPr>
          <p:cNvSpPr/>
          <p:nvPr/>
        </p:nvSpPr>
        <p:spPr>
          <a:xfrm>
            <a:off x="10725665" y="2166551"/>
            <a:ext cx="271848" cy="3003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53CC6-432B-B2EF-8063-82FDCABDA060}"/>
              </a:ext>
            </a:extLst>
          </p:cNvPr>
          <p:cNvSpPr txBox="1"/>
          <p:nvPr/>
        </p:nvSpPr>
        <p:spPr>
          <a:xfrm>
            <a:off x="7750432" y="987965"/>
            <a:ext cx="372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Aubert-</a:t>
            </a:r>
            <a:r>
              <a:rPr lang="en-US" dirty="0" err="1"/>
              <a:t>Broche</a:t>
            </a:r>
            <a:r>
              <a:rPr lang="en-US" dirty="0"/>
              <a:t>, IEEE TMI, 2006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1C9475-3A61-FD0F-8EFB-DC094D216171}"/>
              </a:ext>
            </a:extLst>
          </p:cNvPr>
          <p:cNvSpPr txBox="1"/>
          <p:nvPr/>
        </p:nvSpPr>
        <p:spPr>
          <a:xfrm>
            <a:off x="362465" y="1357297"/>
            <a:ext cx="626899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digital brain phantom ideally describes everything about the tissue anatomy, as well as cellular and molecular makeup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Deals with partial volume effects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 voxel contains % of each class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Cellular markers: myelination, packing density, % axons, % synapses, % glia,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Molecular markers: concentration of amyloid, tau, alpha-synuclein, 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Functional markers: metabolism levels, perhaps broken down by types of neurons (inhibitory/excitatory)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F391CD-8CDF-B0A7-3217-C4ED418E8869}"/>
              </a:ext>
            </a:extLst>
          </p:cNvPr>
          <p:cNvSpPr txBox="1"/>
          <p:nvPr/>
        </p:nvSpPr>
        <p:spPr>
          <a:xfrm>
            <a:off x="10239632" y="1772018"/>
            <a:ext cx="124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 voxel</a:t>
            </a:r>
          </a:p>
        </p:txBody>
      </p:sp>
    </p:spTree>
    <p:extLst>
      <p:ext uri="{BB962C8B-B14F-4D97-AF65-F5344CB8AC3E}">
        <p14:creationId xmlns:p14="http://schemas.microsoft.com/office/powerpoint/2010/main" val="14696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13E8C-92A5-E3AF-F206-31837E2F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learn patient-specific digital phantoms?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963A-A4B6-8963-3081-6C20B760E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cannot do supervised learning because: </a:t>
            </a:r>
          </a:p>
          <a:p>
            <a:pPr lvl="1"/>
            <a:r>
              <a:rPr lang="en-US" sz="2800" dirty="0"/>
              <a:t>we lack the phantoms themselves to train on</a:t>
            </a:r>
          </a:p>
          <a:p>
            <a:pPr lvl="1"/>
            <a:r>
              <a:rPr lang="en-US" sz="2800" dirty="0"/>
              <a:t>patients have different combinations of scans and sequences available (e.g. T1-weighted with certain)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Solution: </a:t>
            </a:r>
            <a:r>
              <a:rPr lang="en-US" b="1" dirty="0"/>
              <a:t>MRI scanning simulators</a:t>
            </a:r>
          </a:p>
        </p:txBody>
      </p:sp>
    </p:spTree>
    <p:extLst>
      <p:ext uri="{BB962C8B-B14F-4D97-AF65-F5344CB8AC3E}">
        <p14:creationId xmlns:p14="http://schemas.microsoft.com/office/powerpoint/2010/main" val="81777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BF8A0-A9E5-3196-3D50-B5860BE5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an MRI simulator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ED5F1-B431-6742-DE04-5C9775B33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72" y="1041722"/>
            <a:ext cx="6686372" cy="5135241"/>
          </a:xfrm>
        </p:spPr>
        <p:txBody>
          <a:bodyPr>
            <a:normAutofit/>
          </a:bodyPr>
          <a:lstStyle/>
          <a:p>
            <a:r>
              <a:rPr lang="en-US" dirty="0"/>
              <a:t>Inputs: seq and PD/T1/T2 -&gt; Output: e.g. T1-weighted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Forward simulation uses the underlying physics of the MRI magnetization</a:t>
            </a:r>
          </a:p>
          <a:p>
            <a:endParaRPr lang="en-US" dirty="0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E53B5917-C09E-8F08-20A8-BD221E770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548" y="2077434"/>
            <a:ext cx="4861280" cy="318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etails are in the caption following the image">
            <a:extLst>
              <a:ext uri="{FF2B5EF4-FFF2-40B4-BE49-F238E27FC236}">
                <a16:creationId xmlns:a16="http://schemas.microsoft.com/office/drawing/2014/main" id="{06C4F022-14E3-EA39-B5EE-F87464A78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57179"/>
          <a:stretch/>
        </p:blipFill>
        <p:spPr bwMode="auto">
          <a:xfrm>
            <a:off x="244570" y="1832187"/>
            <a:ext cx="6980689" cy="145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09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A663-AB3A-16AE-4B28-F657C1FC0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the magnetization simulated at each voxel?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273680-FE35-70BA-7B58-7A852F3E7F3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908920" y="1006751"/>
            <a:ext cx="6019801" cy="2836935"/>
          </a:xfrm>
        </p:spPr>
        <p:txBody>
          <a:bodyPr/>
          <a:lstStyle/>
          <a:p>
            <a:r>
              <a:rPr lang="en-US" dirty="0"/>
              <a:t>A single voxel’s state is represented as a matrix of F states: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CB966FC-5C22-66B2-A1CF-5EE80987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8920" y="3843685"/>
            <a:ext cx="6019801" cy="2969741"/>
          </a:xfrm>
        </p:spPr>
        <p:txBody>
          <a:bodyPr>
            <a:normAutofit/>
          </a:bodyPr>
          <a:lstStyle/>
          <a:p>
            <a:r>
              <a:rPr lang="en-US" dirty="0"/>
              <a:t>RF rotation is modelled with a rotation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Gradients are simulated by linear shifts:</a:t>
            </a:r>
          </a:p>
          <a:p>
            <a:pPr lvl="1"/>
            <a:r>
              <a:rPr lang="en-US" dirty="0"/>
              <a:t>magnetization in </a:t>
            </a:r>
            <a:r>
              <a:rPr lang="en-US" dirty="0" err="1"/>
              <a:t>F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-&gt;</a:t>
            </a:r>
            <a:r>
              <a:rPr lang="en-US" baseline="-25000" dirty="0"/>
              <a:t> </a:t>
            </a:r>
            <a:r>
              <a:rPr lang="en-US" dirty="0"/>
              <a:t>F</a:t>
            </a:r>
            <a:r>
              <a:rPr lang="en-US" baseline="-25000" dirty="0"/>
              <a:t>n+1 </a:t>
            </a:r>
          </a:p>
          <a:p>
            <a:pPr lvl="1"/>
            <a:r>
              <a:rPr lang="en-US" dirty="0"/>
              <a:t>Can also be written in matrix form</a:t>
            </a:r>
          </a:p>
        </p:txBody>
      </p:sp>
      <p:pic>
        <p:nvPicPr>
          <p:cNvPr id="13" name="Content Placeholder 4" descr="A group of mathematical equations&#10;&#10;Description automatically generated">
            <a:extLst>
              <a:ext uri="{FF2B5EF4-FFF2-40B4-BE49-F238E27FC236}">
                <a16:creationId xmlns:a16="http://schemas.microsoft.com/office/drawing/2014/main" id="{A4345E8C-6724-F6E9-040C-1B27A9872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18" y="4520057"/>
            <a:ext cx="5280785" cy="928201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AF88AFC-CD82-1174-ADA4-C52F63EFD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640" y="3821543"/>
            <a:ext cx="6019800" cy="2670048"/>
          </a:xfrm>
        </p:spPr>
        <p:txBody>
          <a:bodyPr/>
          <a:lstStyle/>
          <a:p>
            <a:r>
              <a:rPr lang="en-US" dirty="0"/>
              <a:t>Precession is multiplication by a diagonal matrix:</a:t>
            </a:r>
          </a:p>
        </p:txBody>
      </p:sp>
      <p:pic>
        <p:nvPicPr>
          <p:cNvPr id="18" name="Content Placeholder 14" descr="A number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2E84038F-B4F7-3B15-B7C1-AD3DA1893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48" y="4685804"/>
            <a:ext cx="3468130" cy="1459006"/>
          </a:xfrm>
          <a:prstGeom prst="rect">
            <a:avLst/>
          </a:prstGeom>
        </p:spPr>
      </p:pic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2550535-0AE2-CB95-CA52-26D457C7372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7640" y="1006751"/>
            <a:ext cx="6019800" cy="2755392"/>
          </a:xfrm>
        </p:spPr>
        <p:txBody>
          <a:bodyPr/>
          <a:lstStyle/>
          <a:p>
            <a:r>
              <a:rPr lang="en-US" dirty="0"/>
              <a:t>We work with Extended Phase graphs: </a:t>
            </a:r>
          </a:p>
        </p:txBody>
      </p:sp>
      <p:pic>
        <p:nvPicPr>
          <p:cNvPr id="23" name="Content Placeholder 19" descr="A screenshot of a black background with mathematical equations&#10;&#10;Description automatically generated">
            <a:extLst>
              <a:ext uri="{FF2B5EF4-FFF2-40B4-BE49-F238E27FC236}">
                <a16:creationId xmlns:a16="http://schemas.microsoft.com/office/drawing/2014/main" id="{2A441266-720A-7431-B6EF-93AC4A112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172"/>
          <a:stretch/>
        </p:blipFill>
        <p:spPr>
          <a:xfrm>
            <a:off x="263278" y="1450154"/>
            <a:ext cx="2824371" cy="1978845"/>
          </a:xfrm>
          <a:prstGeom prst="rect">
            <a:avLst/>
          </a:prstGeom>
        </p:spPr>
      </p:pic>
      <p:pic>
        <p:nvPicPr>
          <p:cNvPr id="25" name="Picture 24" descr="A group of letters and numbers&#10;&#10;Description automatically generated">
            <a:extLst>
              <a:ext uri="{FF2B5EF4-FFF2-40B4-BE49-F238E27FC236}">
                <a16:creationId xmlns:a16="http://schemas.microsoft.com/office/drawing/2014/main" id="{1A1E78E9-34D7-5C3A-8412-A11A0615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387" y="1809565"/>
            <a:ext cx="3066868" cy="1274745"/>
          </a:xfrm>
          <a:prstGeom prst="rect">
            <a:avLst/>
          </a:prstGeom>
        </p:spPr>
      </p:pic>
      <p:pic>
        <p:nvPicPr>
          <p:cNvPr id="26" name="Content Placeholder 19" descr="A screenshot of a black background with mathematical equations&#10;&#10;Description automatically generated">
            <a:extLst>
              <a:ext uri="{FF2B5EF4-FFF2-40B4-BE49-F238E27FC236}">
                <a16:creationId xmlns:a16="http://schemas.microsoft.com/office/drawing/2014/main" id="{66EE4FA8-835B-D720-F665-8516C6278A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010"/>
          <a:stretch/>
        </p:blipFill>
        <p:spPr>
          <a:xfrm>
            <a:off x="3183287" y="1953663"/>
            <a:ext cx="2810386" cy="91310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3F97DC-19F0-BC5E-CA27-AF3C4C222026}"/>
              </a:ext>
            </a:extLst>
          </p:cNvPr>
          <p:cNvSpPr txBox="1"/>
          <p:nvPr/>
        </p:nvSpPr>
        <p:spPr>
          <a:xfrm>
            <a:off x="2034745" y="2018225"/>
            <a:ext cx="7624760" cy="3108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A pulse sequence is therefore modelled as a multiplication of several matrices corresponding to precession, RF rotations and gradients =&gt; </a:t>
            </a:r>
            <a:r>
              <a:rPr lang="en-US" sz="2800" b="1" dirty="0">
                <a:solidFill>
                  <a:srgbClr val="FF0000"/>
                </a:solidFill>
              </a:rPr>
              <a:t>can make it differentiable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dirty="0"/>
              <a:t>A recent simulator (</a:t>
            </a:r>
            <a:r>
              <a:rPr lang="en-US" sz="2800" dirty="0" err="1"/>
              <a:t>MRZero</a:t>
            </a:r>
            <a:r>
              <a:rPr lang="en-US" sz="2800" dirty="0"/>
              <a:t>) by Zeiss et al 2021 is differentiable by design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7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7" grpId="0" build="p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4088</TotalTime>
  <Words>878</Words>
  <Application>Microsoft Macintosh PowerPoint</Application>
  <PresentationFormat>Widescreen</PresentationFormat>
  <Paragraphs>163</Paragraphs>
  <Slides>21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Brain Anatomy Inference with Differentiable MRI simulators</vt:lpstr>
      <vt:lpstr>The dream of Magnetic Resonance Imaging in Neuroimaging</vt:lpstr>
      <vt:lpstr>The dream of Magnetic Resonance Imaging</vt:lpstr>
      <vt:lpstr>Current MRI technology has multiple shortcomings</vt:lpstr>
      <vt:lpstr>Machine Learning can help reconstruct MRI scans and infer underlying anatomy and function</vt:lpstr>
      <vt:lpstr>Achieving the MRI dream: digital brain phantoms</vt:lpstr>
      <vt:lpstr>How can we learn patient-specific digital phantoms?</vt:lpstr>
      <vt:lpstr>How does an MRI simulator work?</vt:lpstr>
      <vt:lpstr>How is the magnetization simulated at each voxel?</vt:lpstr>
      <vt:lpstr>Our contribution: once you have a differentiable simulator, how do you optimize a digital phantom?</vt:lpstr>
      <vt:lpstr>Results: we reconstructed patient-specific digital phantoms on the Brainweb dataset</vt:lpstr>
      <vt:lpstr>What about Diffusion MRI?</vt:lpstr>
      <vt:lpstr>Part 2: Implicit representations</vt:lpstr>
      <vt:lpstr>A recent discovery: coordinate networks can learn implicit representations of scenes and perform efficient, real-time rendering</vt:lpstr>
      <vt:lpstr>Gaussian Splatting is a very recent technique for 3D scene reconstruction</vt:lpstr>
      <vt:lpstr>We built a Gaussian Splatting model for CT novel view synthesis</vt:lpstr>
      <vt:lpstr>Results on Parkinson’s CT dataset (PPMI) </vt:lpstr>
      <vt:lpstr>Future directions</vt:lpstr>
      <vt:lpstr>Extremely detailed, patient-specific digital brain phantoms</vt:lpstr>
      <vt:lpstr>Optimize MRI sequence to achieve downstream task</vt:lpstr>
      <vt:lpstr>Compressed sensing using generative priors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Image Generation and Analysis using Bayesian Generative Models</dc:title>
  <dc:creator>Razvan Marinescu</dc:creator>
  <cp:lastModifiedBy>Razvan Marinescu</cp:lastModifiedBy>
  <cp:revision>79</cp:revision>
  <dcterms:created xsi:type="dcterms:W3CDTF">2024-02-09T06:23:24Z</dcterms:created>
  <dcterms:modified xsi:type="dcterms:W3CDTF">2024-02-26T19:56:06Z</dcterms:modified>
</cp:coreProperties>
</file>